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4" r:id="rId2"/>
    <p:sldId id="267" r:id="rId3"/>
    <p:sldId id="272" r:id="rId4"/>
    <p:sldId id="269" r:id="rId5"/>
    <p:sldId id="27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89408" autoAdjust="0"/>
  </p:normalViewPr>
  <p:slideViewPr>
    <p:cSldViewPr snapToGrid="0">
      <p:cViewPr varScale="1">
        <p:scale>
          <a:sx n="82" d="100"/>
          <a:sy n="82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5769" y="373487"/>
            <a:ext cx="9778843" cy="6001555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fa-IR" sz="4000" dirty="0" smtClean="0">
                <a:solidFill>
                  <a:schemeClr val="tx1"/>
                </a:solidFill>
                <a:cs typeface="B Titr" panose="00000700000000000000" pitchFamily="2" charset="-78"/>
              </a:rPr>
              <a:t>معرفی کارشناسان واحد گسترش</a:t>
            </a:r>
          </a:p>
          <a:p>
            <a:pPr algn="r"/>
            <a:endParaRPr lang="fa-IR" sz="40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>
              <a:lnSpc>
                <a:spcPct val="200000"/>
              </a:lnSpc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1-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معصومه رمضانی: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کارشناس مسئول واحد گسترش ، </a:t>
            </a:r>
            <a:r>
              <a:rPr lang="fa-IR" sz="2400" dirty="0">
                <a:solidFill>
                  <a:schemeClr val="tx1"/>
                </a:solidFill>
                <a:cs typeface="B Titr" panose="00000700000000000000" pitchFamily="2" charset="-78"/>
              </a:rPr>
              <a:t>کارشناس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خیرین</a:t>
            </a:r>
            <a:r>
              <a:rPr lang="fa-IR" sz="2400" dirty="0">
                <a:solidFill>
                  <a:schemeClr val="tx1"/>
                </a:solidFill>
                <a:cs typeface="B Titr" panose="00000700000000000000" pitchFamily="2" charset="-78"/>
              </a:rPr>
              <a:t>،  رضایت سنجی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 </a:t>
            </a:r>
          </a:p>
          <a:p>
            <a:pPr algn="r">
              <a:lnSpc>
                <a:spcPct val="200000"/>
              </a:lnSpc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2- فائزه </a:t>
            </a:r>
            <a:r>
              <a:rPr lang="fa-IR" sz="2400" dirty="0">
                <a:solidFill>
                  <a:schemeClr val="tx1"/>
                </a:solidFill>
                <a:cs typeface="B Titr" panose="00000700000000000000" pitchFamily="2" charset="-78"/>
              </a:rPr>
              <a:t>فروتن: کارشناس برنامه های نیروی انسانی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،</a:t>
            </a:r>
            <a:r>
              <a:rPr lang="fa-IR" sz="2400" dirty="0">
                <a:solidFill>
                  <a:schemeClr val="tx1"/>
                </a:solidFill>
                <a:cs typeface="B Titr" panose="00000700000000000000" pitchFamily="2" charset="-78"/>
              </a:rPr>
              <a:t>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پایگاه </a:t>
            </a:r>
            <a:r>
              <a:rPr lang="fa-IR" sz="2400" dirty="0">
                <a:solidFill>
                  <a:schemeClr val="tx1"/>
                </a:solidFill>
                <a:cs typeface="B Titr" panose="00000700000000000000" pitchFamily="2" charset="-78"/>
              </a:rPr>
              <a:t>های برون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سپار، طب ایرانی </a:t>
            </a:r>
            <a:endParaRPr lang="fa-IR" sz="24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r">
              <a:lnSpc>
                <a:spcPct val="200000"/>
              </a:lnSpc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3-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مریم قوشه ئی: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کارشناس برنامه های پزشک خانواده روستایی ، سامانه سیب و  کارشناس پزشک خانواده شهری</a:t>
            </a:r>
          </a:p>
          <a:p>
            <a:pPr algn="r">
              <a:lnSpc>
                <a:spcPct val="200000"/>
              </a:lnSpc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4- سحر پور سعیدیان : کارشناس برنامه های امور بهورزی، </a:t>
            </a:r>
            <a:r>
              <a:rPr lang="fa-IR" sz="2400" dirty="0">
                <a:solidFill>
                  <a:schemeClr val="tx1"/>
                </a:solidFill>
                <a:cs typeface="B Titr" panose="00000700000000000000" pitchFamily="2" charset="-78"/>
              </a:rPr>
              <a:t>آموزش </a:t>
            </a: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کارکنان، آموزش مقدماتی و تکمیلی تیم سلامت </a:t>
            </a:r>
          </a:p>
          <a:p>
            <a:pPr algn="r">
              <a:lnSpc>
                <a:spcPct val="200000"/>
              </a:lnSpc>
            </a:pPr>
            <a:r>
              <a:rPr lang="fa-IR" sz="2400" dirty="0" smtClean="0">
                <a:solidFill>
                  <a:schemeClr val="tx1"/>
                </a:solidFill>
                <a:cs typeface="B Titr" panose="00000700000000000000" pitchFamily="2" charset="-78"/>
              </a:rPr>
              <a:t>5- بهار تاجیک : </a:t>
            </a:r>
            <a:r>
              <a:rPr lang="fa-IR" sz="2400" dirty="0">
                <a:solidFill>
                  <a:schemeClr val="tx1"/>
                </a:solidFill>
                <a:cs typeface="B Titr" panose="00000700000000000000" pitchFamily="2" charset="-78"/>
              </a:rPr>
              <a:t>تعمیرات و تجهیزات پزشکی ، کارشناس عمرانی و پروژهای در حال ساخت</a:t>
            </a:r>
          </a:p>
          <a:p>
            <a:pPr algn="r"/>
            <a:endParaRPr lang="fa-IR" sz="24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303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737135"/>
              </p:ext>
            </p:extLst>
          </p:nvPr>
        </p:nvGraphicFramePr>
        <p:xfrm>
          <a:off x="824461" y="1461190"/>
          <a:ext cx="10613035" cy="5098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4300"/>
                <a:gridCol w="899409"/>
                <a:gridCol w="1049312"/>
                <a:gridCol w="779488"/>
                <a:gridCol w="644578"/>
                <a:gridCol w="659567"/>
                <a:gridCol w="614596"/>
                <a:gridCol w="419725"/>
                <a:gridCol w="434715"/>
                <a:gridCol w="809469"/>
                <a:gridCol w="1454046"/>
                <a:gridCol w="854439"/>
                <a:gridCol w="929391"/>
              </a:tblGrid>
              <a:tr h="458079"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effectLst/>
                          <a:cs typeface="B Titr" panose="00000700000000000000" pitchFamily="2" charset="-78"/>
                        </a:rPr>
                        <a:t>اطلاعات کلی شهرستان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>
                          <a:effectLst/>
                          <a:cs typeface="B Titr" panose="00000700000000000000" pitchFamily="2" charset="-78"/>
                        </a:rPr>
                        <a:t>اطلاعات تقسیمات شهرستان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>
                          <a:effectLst/>
                          <a:cs typeface="B Titr" panose="00000700000000000000" pitchFamily="2" charset="-78"/>
                        </a:rPr>
                        <a:t>حدود و صغور شهرستان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  <a:cs typeface="B Titr" panose="00000700000000000000" pitchFamily="2" charset="-78"/>
                        </a:rPr>
                        <a:t>مساحت شهرستان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dirty="0">
                          <a:effectLst/>
                          <a:cs typeface="B Titr" panose="00000700000000000000" pitchFamily="2" charset="-78"/>
                        </a:rPr>
                        <a:t>سال ایجاد  شهرستان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</a:tr>
              <a:tr h="388671"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cs typeface="B Titr" panose="00000700000000000000" pitchFamily="2" charset="-78"/>
                        </a:rPr>
                        <a:t>تهدیدها و فرصت ها حاکم بر شهرستان  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cs typeface="B Titr" panose="00000700000000000000" pitchFamily="2" charset="-78"/>
                        </a:rPr>
                        <a:t>نقاط قوت و ضعف حاکم بر شهرستان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  <a:cs typeface="B Titr" panose="00000700000000000000" pitchFamily="2" charset="-78"/>
                        </a:rPr>
                        <a:t>اقتصادو صنعت  شهرستان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Titr" panose="00000700000000000000" pitchFamily="2" charset="-78"/>
                        </a:rPr>
                        <a:t>تعداد محلات کمتر برخوردار شهرستان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>
                          <a:effectLst/>
                          <a:cs typeface="B Titr" panose="00000700000000000000" pitchFamily="2" charset="-78"/>
                        </a:rPr>
                        <a:t>تعداد روستاهای فاقد سکنه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تعداد </a:t>
                      </a:r>
                      <a:r>
                        <a:rPr lang="ar-SA" sz="1200" dirty="0" smtClean="0">
                          <a:effectLst/>
                          <a:cs typeface="B Titr" panose="00000700000000000000" pitchFamily="2" charset="-78"/>
                        </a:rPr>
                        <a:t>روستاهای </a:t>
                      </a: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دارای سکنه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cs typeface="B Titr" panose="00000700000000000000" pitchFamily="2" charset="-78"/>
                        </a:rPr>
                        <a:t>تعداد دهستان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cs typeface="B Titr" panose="00000700000000000000" pitchFamily="2" charset="-78"/>
                        </a:rPr>
                        <a:t>تعداد شهر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cs typeface="B Titr" panose="00000700000000000000" pitchFamily="2" charset="-78"/>
                        </a:rPr>
                        <a:t>تعداد بخش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 rowSpan="3"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از شمال منتهی به :</a:t>
                      </a:r>
                      <a:endParaRPr lang="en-US" sz="14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effectLst/>
                          <a:cs typeface="B Titr" panose="00000700000000000000" pitchFamily="2" charset="-78"/>
                        </a:rPr>
                        <a:t>پاکدشت</a:t>
                      </a: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 </a:t>
                      </a:r>
                      <a:endParaRPr lang="en-US" sz="14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از جنوب منتهی به : </a:t>
                      </a:r>
                      <a:endParaRPr lang="en-US" sz="14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000" dirty="0">
                          <a:effectLst/>
                          <a:cs typeface="B Titr" panose="00000700000000000000" pitchFamily="2" charset="-78"/>
                        </a:rPr>
                        <a:t>ورامین</a:t>
                      </a: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 </a:t>
                      </a:r>
                      <a:endParaRPr lang="en-US" sz="14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از شرق منتهی به :</a:t>
                      </a:r>
                      <a:endParaRPr lang="en-US" sz="14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000" dirty="0">
                          <a:effectLst/>
                          <a:cs typeface="B Titr" panose="00000700000000000000" pitchFamily="2" charset="-78"/>
                        </a:rPr>
                        <a:t> استان سمنان  </a:t>
                      </a:r>
                      <a:endParaRPr lang="en-US" sz="14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از غرب منتهی به : </a:t>
                      </a:r>
                      <a:endParaRPr lang="en-US" sz="14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2000" dirty="0">
                          <a:effectLst/>
                          <a:cs typeface="B Titr" panose="00000700000000000000" pitchFamily="2" charset="-78"/>
                        </a:rPr>
                        <a:t>ورامین</a:t>
                      </a: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1496239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Titr" panose="00000700000000000000" pitchFamily="2" charset="-78"/>
                        </a:rPr>
                        <a:t>شهر بالای 20 هزار نفر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vert="vert"/>
                </a:tc>
                <a:tc>
                  <a:txBody>
                    <a:bodyPr/>
                    <a:lstStyle/>
                    <a:p>
                      <a:pPr marL="71755" marR="71755"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شهر زیر 20 هزار نفر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vert="vert"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262660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تهدیدها :نزدیک بودن به گسل شهر ری  </a:t>
                      </a:r>
                      <a:endParaRPr lang="en-US" sz="14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فرصت ها :</a:t>
                      </a:r>
                      <a:endParaRPr lang="en-US" sz="14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داشتن مکان و </a:t>
                      </a:r>
                      <a:r>
                        <a:rPr lang="ar-SA" sz="1200" dirty="0" smtClean="0">
                          <a:effectLst/>
                          <a:cs typeface="B Titr" panose="00000700000000000000" pitchFamily="2" charset="-78"/>
                        </a:rPr>
                        <a:t>زمین</a:t>
                      </a:r>
                      <a:r>
                        <a:rPr lang="fa-IR" sz="1200" dirty="0" smtClean="0">
                          <a:effectLst/>
                          <a:cs typeface="B Titr" panose="00000700000000000000" pitchFamily="2" charset="-78"/>
                        </a:rPr>
                        <a:t> </a:t>
                      </a:r>
                      <a:r>
                        <a:rPr lang="ar-SA" sz="1200" dirty="0" smtClean="0">
                          <a:effectLst/>
                          <a:cs typeface="B Titr" panose="00000700000000000000" pitchFamily="2" charset="-78"/>
                        </a:rPr>
                        <a:t>مناسب </a:t>
                      </a:r>
                      <a:r>
                        <a:rPr lang="ar-SA" sz="1200" dirty="0">
                          <a:effectLst/>
                          <a:cs typeface="B Titr" panose="00000700000000000000" pitchFamily="2" charset="-78"/>
                        </a:rPr>
                        <a:t>جهت ساخت بیمارستان در محله کم برخوردار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cs typeface="B Titr" panose="00000700000000000000" pitchFamily="2" charset="-78"/>
                        </a:rPr>
                        <a:t>نقاط قوت :و جود 24 واحد ارائه خدمت سلامت  </a:t>
                      </a:r>
                      <a:endParaRPr lang="en-US" sz="1400">
                        <a:effectLst/>
                        <a:cs typeface="B Titr" panose="00000700000000000000" pitchFamily="2" charset="-78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cs typeface="B Titr" panose="00000700000000000000" pitchFamily="2" charset="-78"/>
                        </a:rPr>
                        <a:t>نقاط ضعف : عدم وجود بیمارستان درمانی برای مردم منطقه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200" dirty="0">
                          <a:effectLst/>
                          <a:cs typeface="B Titr" panose="00000700000000000000" pitchFamily="2" charset="-78"/>
                        </a:rPr>
                        <a:t>بافت کاملا کشاورزی 14000هکتار اراضی زیر کشت و 1700 هکتار گلخانهبرخوردار است و دامداری حدود 1000 واحد دامی مشغول به کار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Titr" panose="00000700000000000000" pitchFamily="2" charset="-78"/>
                        </a:rPr>
                        <a:t>شهرکهای </a:t>
                      </a:r>
                      <a:r>
                        <a:rPr lang="fa-IR" sz="1200" dirty="0" smtClean="0">
                          <a:effectLst/>
                          <a:cs typeface="B Titr" panose="00000700000000000000" pitchFamily="2" charset="-78"/>
                        </a:rPr>
                        <a:t>بالا</a:t>
                      </a: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سرگل</a:t>
                      </a: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گلعباس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43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800" dirty="0" smtClean="0"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  <a:cs typeface="B Titr" panose="00000700000000000000" pitchFamily="2" charset="-78"/>
                        </a:rPr>
                        <a:t>201km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a-IR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1390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1798" marR="61798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06655" y="100399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اطلاعات جغرافیایی و ساختاری شهرستان پیشوا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02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0"/>
            <a:ext cx="12192000" cy="6749143"/>
          </a:xfrm>
        </p:spPr>
        <p:txBody>
          <a:bodyPr/>
          <a:lstStyle/>
          <a:p>
            <a:endParaRPr lang="fa-I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659905"/>
              </p:ext>
            </p:extLst>
          </p:nvPr>
        </p:nvGraphicFramePr>
        <p:xfrm>
          <a:off x="3322242" y="163811"/>
          <a:ext cx="8298950" cy="65640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9943"/>
                <a:gridCol w="3829244"/>
                <a:gridCol w="3086672"/>
                <a:gridCol w="533091"/>
              </a:tblGrid>
              <a:tr h="32018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dirty="0">
                          <a:effectLst/>
                          <a:cs typeface="B Titr" panose="00000700000000000000" pitchFamily="2" charset="-78"/>
                        </a:rPr>
                        <a:t>تلفن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smtClean="0">
                          <a:effectLst/>
                          <a:cs typeface="B Titr" panose="00000700000000000000" pitchFamily="2" charset="-78"/>
                        </a:rPr>
                        <a:t>آدرس واحد های تحت پوشش</a:t>
                      </a:r>
                      <a:endParaRPr lang="en-US" sz="9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cs typeface="B Titr" panose="000007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dirty="0">
                          <a:effectLst/>
                          <a:cs typeface="B Titr" panose="00000700000000000000" pitchFamily="2" charset="-78"/>
                        </a:rPr>
                        <a:t>عنوان </a:t>
                      </a:r>
                      <a:r>
                        <a:rPr lang="fa-IR" sz="900" dirty="0" smtClean="0">
                          <a:effectLst/>
                          <a:cs typeface="B Titr" panose="00000700000000000000" pitchFamily="2" charset="-78"/>
                        </a:rPr>
                        <a:t>محل های تحت پوشش</a:t>
                      </a:r>
                      <a:endParaRPr lang="en-US" sz="9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cs typeface="B Titr" panose="000007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dirty="0"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4906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36730700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پیشوا – میدان شهید اردستانی ، کوچه آموزش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ستاد شبکه بهداشت و درمان شهرستان پیشوا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1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4906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36781647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شهرک نقش جهان ،انتهای شهرک طاق سپهر ، جنب مدرسه الغدیر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درمانگاه تخصصی شبانه روزی شهید مهتدی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2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34338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36732037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پیشوا- خ دستجردی- کوچه شهید شیرازی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مرکز خدمات جامع سلامت و پایگاه سلامت شهید صدوقی</a:t>
                      </a:r>
                      <a:endParaRPr lang="en-US" sz="800"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3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4906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36735580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cs typeface="B Titr" panose="00000700000000000000" pitchFamily="2" charset="-78"/>
                        </a:rPr>
                        <a:t>پیشوا خیابان کارگر کوچه شهید رجبی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مرکز خدمات جامع سلامت و پایگاه سلامت مهاجری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846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36743383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پیشوا- روستای جلیل آباد- میدان اصلی- خ شهید سخایی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مرکز خدمات جامع سلامت جلیل اباد </a:t>
                      </a:r>
                      <a:endParaRPr lang="en-US" sz="800"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5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846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36718252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روستای طارند –خ اصلی- ابتدای روستا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مرکز خدمات جامع سلامت طارند</a:t>
                      </a:r>
                      <a:endParaRPr lang="en-US" sz="800"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6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846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36715453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خیابان شهید مظفر هداوند-رو</a:t>
                      </a:r>
                      <a:r>
                        <a:rPr lang="fa-IR" sz="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 به روی دبستان سلملن فارسی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مرکز</a:t>
                      </a:r>
                      <a:r>
                        <a:rPr lang="fa-IR" sz="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 خدمات جامع سلامت یوسف رضا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7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846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36223920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میدان شهدا-کمربندی کبریایی-ک احسان-ک بهداشت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مرکز خدمات جامع سلامت قلعه سین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8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846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36740175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پیشوا – کهنک – خ 22 بهمن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>
                          <a:effectLst/>
                          <a:cs typeface="B Titr" panose="00000700000000000000" pitchFamily="2" charset="-78"/>
                        </a:rPr>
                        <a:t>پایگاه سلامت کهنک</a:t>
                      </a:r>
                      <a:endParaRPr lang="en-US" sz="8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9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2629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36919504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طاق سپهر-کوچه</a:t>
                      </a:r>
                      <a:r>
                        <a:rPr lang="fa-IR" sz="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 رو به </a:t>
                      </a:r>
                      <a:r>
                        <a:rPr lang="fa-IR" sz="800" baseline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روی کلانتری12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پایگاه آژینه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anose="00000700000000000000" pitchFamily="2" charset="-78"/>
                        </a:rPr>
                        <a:t>10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5380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36734414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میدان آزادی – کوچه ولیعصر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>
                          <a:effectLst/>
                          <a:cs typeface="B Titr" panose="00000700000000000000" pitchFamily="2" charset="-78"/>
                        </a:rPr>
                        <a:t>پایگاه سلامت شهید اردستانی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11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2629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36727540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>
                          <a:effectLst/>
                          <a:cs typeface="B Titr" panose="00000700000000000000" pitchFamily="2" charset="-78"/>
                        </a:rPr>
                        <a:t>پیشوا – </a:t>
                      </a:r>
                      <a:r>
                        <a:rPr lang="fa-IR" sz="800" dirty="0" smtClean="0">
                          <a:effectLst/>
                          <a:cs typeface="B Titr" panose="00000700000000000000" pitchFamily="2" charset="-78"/>
                        </a:rPr>
                        <a:t>شهرک</a:t>
                      </a:r>
                      <a:r>
                        <a:rPr lang="fa-IR" sz="800" baseline="0" dirty="0" smtClean="0">
                          <a:effectLst/>
                          <a:cs typeface="B Titr" panose="00000700000000000000" pitchFamily="2" charset="-78"/>
                        </a:rPr>
                        <a:t> خورشید هشتم-دارالشفا امام رضا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  <a:cs typeface="B Titr" panose="00000700000000000000" pitchFamily="2" charset="-78"/>
                        </a:rPr>
                        <a:t>پایگاه خورشید هشتم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12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2629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36713365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روستای سرگل – خ رسالت – ابتدای روستا پلاک1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خانه بهداشت سرگل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13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2629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36713236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روستای گلعباس- خ امام نبش کوچه مفتح خانه بهداشت گلعباس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خانه بهداشت گلعباس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14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2629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36717457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روستای معین آباد- روبروی مخابرات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>
                          <a:effectLst/>
                          <a:cs typeface="B Titr" panose="00000700000000000000" pitchFamily="2" charset="-78"/>
                        </a:rPr>
                        <a:t>خانه بهداشت معین آباد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15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4294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36717461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روستای قشلاق معین آباد- خ اصلی- انتهای روستا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خانه بهداشت قشلاق معین آباد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16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34313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36227560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 عسگر آباد- کوچه شهید کریمی – خ شهید محمد علیکاهی روبروی مجتمع شهید آوینی- پ 14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خانه بهداشت عسگر آباد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17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2629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36718569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روستای طارند بالا – روبروی مدرسه دیانت- خ شهید چمران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  <a:cs typeface="B Titr" panose="00000700000000000000" pitchFamily="2" charset="-78"/>
                        </a:rPr>
                        <a:t>پایگاه طارند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18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2629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36734858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روستای حبیب آباد- انتهای خیابان 13 آبان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خانه بهداشت حبیب آباد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19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846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36711733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روستای قوئینک رخشانی- خ فردوسی</a:t>
                      </a:r>
                      <a:endParaRPr lang="en-US" sz="800"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خانه بهداشت قوئینک رخشانی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20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846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36711366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روستای علی آباد- ابتدای خ شهدا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>
                          <a:effectLst/>
                          <a:cs typeface="B Titr" panose="00000700000000000000" pitchFamily="2" charset="-78"/>
                        </a:rPr>
                        <a:t>خانه بهداشت شوران</a:t>
                      </a:r>
                      <a:endParaRPr lang="en-US" sz="800" dirty="0"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>
                          <a:effectLst/>
                          <a:cs typeface="B Titr" panose="000007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21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2629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36744888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سه راهی جلیل آباد- روستای قلعه نو جامکاران- خ یاد آوران-ابتدای روستا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>
                          <a:effectLst/>
                          <a:cs typeface="B Titr" panose="00000700000000000000" pitchFamily="2" charset="-78"/>
                        </a:rPr>
                        <a:t>خانه بهداشت قلعه نو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  <a:cs typeface="B Titr" panose="00000700000000000000" pitchFamily="2" charset="-78"/>
                        </a:rPr>
                        <a:t>22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846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36745006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روستای قشلاق جلیل آباد –خ امام رضا- جنب موتور آب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خانه بهداشت قشلاق جلیل آباد</a:t>
                      </a:r>
                      <a:endParaRPr lang="en-US" sz="800"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23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  <a:tr h="22612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cs typeface="B Titr" panose="00000700000000000000" pitchFamily="2" charset="-78"/>
                        </a:rPr>
                        <a:t>_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روستای محمود آباد کهنه- روستای شتر خوار خ آیت الله طالقانی- پ 15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>
                          <a:effectLst/>
                          <a:cs typeface="B Titr" panose="00000700000000000000" pitchFamily="2" charset="-78"/>
                        </a:rPr>
                        <a:t>خانه بهداشت محمود آباد کهنه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cs typeface="B Titr" panose="00000700000000000000" pitchFamily="2" charset="-78"/>
                        </a:rPr>
                        <a:t>24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29113" marR="291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16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337651"/>
              </p:ext>
            </p:extLst>
          </p:nvPr>
        </p:nvGraphicFramePr>
        <p:xfrm>
          <a:off x="1919278" y="1307296"/>
          <a:ext cx="8902755" cy="212683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83593"/>
                <a:gridCol w="1103542"/>
                <a:gridCol w="1199810"/>
                <a:gridCol w="1304572"/>
                <a:gridCol w="1405086"/>
                <a:gridCol w="1404379"/>
                <a:gridCol w="684668"/>
                <a:gridCol w="1017105"/>
              </a:tblGrid>
              <a:tr h="457754">
                <a:tc gridSpan="8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برآورد جمعیت سال1401 </a:t>
                      </a:r>
                      <a:r>
                        <a:rPr lang="fa-IR" sz="1800" dirty="0">
                          <a:effectLst/>
                          <a:cs typeface="B Titr" panose="00000700000000000000" pitchFamily="2" charset="-78"/>
                        </a:rPr>
                        <a:t>بر اساس ضریب اعمال شده بر اطلاعات جمعیتی و آمار سرشماری عمومی نفوس و مسکن سال 95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  <a:p>
                      <a:pPr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cs typeface="B Titr" panose="00000700000000000000" pitchFamily="2" charset="-78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341617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Titr" panose="00000700000000000000" pitchFamily="2" charset="-78"/>
                        </a:rPr>
                        <a:t>جمع کل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Titr" panose="00000700000000000000" pitchFamily="2" charset="-78"/>
                        </a:rPr>
                        <a:t>شهری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Titr" panose="00000700000000000000" pitchFamily="2" charset="-78"/>
                        </a:rPr>
                        <a:t>روستایی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45479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Titr" panose="00000700000000000000" pitchFamily="2" charset="-78"/>
                        </a:rPr>
                        <a:t>جمع کل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Titr" panose="00000700000000000000" pitchFamily="2" charset="-78"/>
                        </a:rPr>
                        <a:t>تعداد مرد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Titr" panose="00000700000000000000" pitchFamily="2" charset="-78"/>
                        </a:rPr>
                        <a:t>تعداد زن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Titr" panose="00000700000000000000" pitchFamily="2" charset="-78"/>
                        </a:rPr>
                        <a:t>تعداد خانوار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Titr" panose="00000700000000000000" pitchFamily="2" charset="-78"/>
                        </a:rPr>
                        <a:t>جمع کل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Titr" panose="00000700000000000000" pitchFamily="2" charset="-78"/>
                        </a:rPr>
                        <a:t>تعداد خانوار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Titr" panose="00000700000000000000" pitchFamily="2" charset="-78"/>
                        </a:rPr>
                        <a:t>جمع کل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Titr" panose="00000700000000000000" pitchFamily="2" charset="-78"/>
                        </a:rPr>
                        <a:t>تعداد خانوار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</a:tr>
              <a:tr h="51515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Titr" panose="00000700000000000000" pitchFamily="2" charset="-78"/>
                        </a:rPr>
                        <a:t>90100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Titr" panose="00000700000000000000" pitchFamily="2" charset="-78"/>
                        </a:rPr>
                        <a:t>44800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Titr" panose="00000700000000000000" pitchFamily="2" charset="-78"/>
                        </a:rPr>
                        <a:t>45300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Titr" panose="00000700000000000000" pitchFamily="2" charset="-78"/>
                        </a:rPr>
                        <a:t>27400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Titr" panose="00000700000000000000" pitchFamily="2" charset="-78"/>
                        </a:rPr>
                        <a:t>69300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Titr" panose="00000700000000000000" pitchFamily="2" charset="-78"/>
                        </a:rPr>
                        <a:t>21700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Titr" panose="00000700000000000000" pitchFamily="2" charset="-78"/>
                        </a:rPr>
                        <a:t>20800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Titr" panose="00000700000000000000" pitchFamily="2" charset="-78"/>
                        </a:rPr>
                        <a:t>5700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717" marR="66717" marT="0" marB="0"/>
                </a:tc>
              </a:tr>
            </a:tbl>
          </a:graphicData>
        </a:graphic>
      </p:graphicFrame>
      <p:sp>
        <p:nvSpPr>
          <p:cNvPr id="4" name="Subtitle 2"/>
          <p:cNvSpPr txBox="1">
            <a:spLocks/>
          </p:cNvSpPr>
          <p:nvPr/>
        </p:nvSpPr>
        <p:spPr>
          <a:xfrm>
            <a:off x="1725769" y="759854"/>
            <a:ext cx="9778843" cy="56151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2800" dirty="0" smtClean="0">
                <a:solidFill>
                  <a:schemeClr val="tx1"/>
                </a:solidFill>
                <a:cs typeface="B Titr" panose="00000700000000000000" pitchFamily="2" charset="-78"/>
              </a:rPr>
              <a:t>جدول جمعیت برآوردی سال 1401 </a:t>
            </a:r>
            <a:endParaRPr lang="fa-IR" sz="28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404191"/>
              </p:ext>
            </p:extLst>
          </p:nvPr>
        </p:nvGraphicFramePr>
        <p:xfrm>
          <a:off x="1933730" y="4107915"/>
          <a:ext cx="8949130" cy="17040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4625"/>
                <a:gridCol w="1212937"/>
                <a:gridCol w="1342965"/>
                <a:gridCol w="1061277"/>
                <a:gridCol w="1214204"/>
                <a:gridCol w="1094282"/>
                <a:gridCol w="1768840"/>
              </a:tblGrid>
              <a:tr h="673947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Titr" panose="00000700000000000000" pitchFamily="2" charset="-78"/>
                        </a:rPr>
                        <a:t>کل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Titr" panose="00000700000000000000" pitchFamily="2" charset="-78"/>
                        </a:rPr>
                        <a:t>عشایری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Titr" panose="00000700000000000000" pitchFamily="2" charset="-78"/>
                        </a:rPr>
                        <a:t>روستایی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Titr" panose="00000700000000000000" pitchFamily="2" charset="-78"/>
                        </a:rPr>
                        <a:t>شهری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Titr" panose="00000700000000000000" pitchFamily="2" charset="-78"/>
                        </a:rPr>
                        <a:t>غیر ایرانی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effectLst/>
                          <a:cs typeface="B Titr" panose="00000700000000000000" pitchFamily="2" charset="-78"/>
                        </a:rPr>
                        <a:t>ایرانی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Titr" panose="00000700000000000000" pitchFamily="2" charset="-78"/>
                        </a:rPr>
                        <a:t>جدول اطلاعات جمعیتی بر اساس سامانه سیب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103011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124295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139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31426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92606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54671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 smtClean="0">
                          <a:effectLst/>
                          <a:cs typeface="B Titr" panose="00000700000000000000" pitchFamily="2" charset="-78"/>
                        </a:rPr>
                        <a:t>69627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062334" y="3567448"/>
            <a:ext cx="47968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2400" dirty="0">
                <a:cs typeface="B Titr" panose="00000700000000000000" pitchFamily="2" charset="-78"/>
              </a:rPr>
              <a:t>جدول جمعیت </a:t>
            </a:r>
            <a:r>
              <a:rPr lang="fa-IR" sz="2400" dirty="0" smtClean="0">
                <a:cs typeface="B Titr" panose="00000700000000000000" pitchFamily="2" charset="-78"/>
              </a:rPr>
              <a:t>براساس سامانه سیب 1404</a:t>
            </a:r>
            <a:endParaRPr lang="fa-IR" sz="2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68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743201" y="1064924"/>
            <a:ext cx="667779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SA" sz="2800" b="1" dirty="0">
                <a:cs typeface="B Titr" panose="00000700000000000000" pitchFamily="2" charset="-78"/>
              </a:rPr>
              <a:t>اطلاعات توسعه و گسترش شبکه بهداشت پیشوا</a:t>
            </a:r>
            <a:endParaRPr lang="en-US" sz="2800" dirty="0">
              <a:cs typeface="B Titr" panose="00000700000000000000" pitchFamily="2" charset="-7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B Titr" panose="00000700000000000000" pitchFamily="2" charset="-7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204538"/>
              </p:ext>
            </p:extLst>
          </p:nvPr>
        </p:nvGraphicFramePr>
        <p:xfrm>
          <a:off x="1907042" y="2226642"/>
          <a:ext cx="9341529" cy="271314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045028"/>
                <a:gridCol w="998745"/>
                <a:gridCol w="336353"/>
                <a:gridCol w="336353"/>
                <a:gridCol w="336353"/>
                <a:gridCol w="336353"/>
                <a:gridCol w="336353"/>
                <a:gridCol w="336353"/>
                <a:gridCol w="336353"/>
                <a:gridCol w="336353"/>
                <a:gridCol w="336353"/>
                <a:gridCol w="336353"/>
                <a:gridCol w="336353"/>
                <a:gridCol w="359671"/>
                <a:gridCol w="442616"/>
                <a:gridCol w="391886"/>
                <a:gridCol w="493485"/>
                <a:gridCol w="511755"/>
                <a:gridCol w="784047"/>
                <a:gridCol w="614413"/>
              </a:tblGrid>
              <a:tr h="1112732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Titr" panose="00000700000000000000" pitchFamily="2" charset="-78"/>
                        </a:rPr>
                        <a:t>شبکه /مرکز بهداشت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Titr" panose="00000700000000000000" pitchFamily="2" charset="-78"/>
                        </a:rPr>
                        <a:t>جمعیت سال </a:t>
                      </a:r>
                      <a:r>
                        <a:rPr lang="fa-IR" sz="1600" dirty="0" smtClean="0">
                          <a:effectLst/>
                          <a:cs typeface="B Titr" panose="00000700000000000000" pitchFamily="2" charset="-78"/>
                        </a:rPr>
                        <a:t>1404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/>
                </a:tc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Titr" panose="00000700000000000000" pitchFamily="2" charset="-78"/>
                        </a:rPr>
                        <a:t>مراکز خدمات جامع سلامت شهری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Titr" panose="00000700000000000000" pitchFamily="2" charset="-78"/>
                        </a:rPr>
                        <a:t>پایگاههای سلامت شهری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Titr" panose="00000700000000000000" pitchFamily="2" charset="-78"/>
                        </a:rPr>
                        <a:t>مراکز روستایی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Titr" panose="00000700000000000000" pitchFamily="2" charset="-78"/>
                        </a:rPr>
                        <a:t>خانه بهداشت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Titr" panose="00000700000000000000" pitchFamily="2" charset="-78"/>
                        </a:rPr>
                        <a:t>پایگاه روستایی/عشایری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1031493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 dirty="0">
                          <a:effectLst/>
                          <a:cs typeface="B Titr" panose="00000700000000000000" pitchFamily="2" charset="-78"/>
                        </a:rPr>
                        <a:t>طرح گسترش 95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دولتی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برونسپاری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جمع کل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طرح گسترش 95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ضمیمه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غیر ضمیمه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دولتی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برونسپاری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جمع کل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طرح گسترش 95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موجود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طرح گسترش 95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موجود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طرح گسترش 95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ضمیمه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غیر ضمیمه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100">
                          <a:effectLst/>
                          <a:cs typeface="B Titr" panose="00000700000000000000" pitchFamily="2" charset="-78"/>
                        </a:rPr>
                        <a:t>موجود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 vert="vert"/>
                </a:tc>
              </a:tr>
              <a:tr h="56892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2800" dirty="0">
                          <a:effectLst/>
                          <a:cs typeface="B Titr" panose="00000700000000000000" pitchFamily="2" charset="-78"/>
                        </a:rPr>
                        <a:t>پیشوا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anose="000007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124002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4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0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7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4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6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1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7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15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11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2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1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B Tir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r" panose="00000400000000000000" pitchFamily="2" charset="-78"/>
                      </a:endParaRPr>
                    </a:p>
                  </a:txBody>
                  <a:tcPr marL="66469" marR="6646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89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293</TotalTime>
  <Words>789</Words>
  <Application>Microsoft Office PowerPoint</Application>
  <PresentationFormat>Widescreen</PresentationFormat>
  <Paragraphs>240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B Tir</vt:lpstr>
      <vt:lpstr>B Titr</vt:lpstr>
      <vt:lpstr>Calibri</vt:lpstr>
      <vt:lpstr>Century Gothic</vt:lpstr>
      <vt:lpstr>Tahoma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نیروی انسانی</dc:title>
  <dc:creator>masoul gostaresh</dc:creator>
  <cp:lastModifiedBy>daftar</cp:lastModifiedBy>
  <cp:revision>42</cp:revision>
  <dcterms:created xsi:type="dcterms:W3CDTF">2022-10-09T07:38:28Z</dcterms:created>
  <dcterms:modified xsi:type="dcterms:W3CDTF">2025-12-10T05:21:21Z</dcterms:modified>
</cp:coreProperties>
</file>